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hfkdOGASKXgRXyBhOyuycrl6v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62427-2AFF-4DFB-B611-D611166BAC03}">
  <a:tblStyle styleId="{71A62427-2AFF-4DFB-B611-D611166BA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daaf3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9daaf3a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9daaf3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9daaf3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9daaf3a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9daaf3a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9daaf3a6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9daaf3a6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9daaf3a6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9daaf3a6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9743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>
            <a:gsLst>
              <a:gs pos="0">
                <a:srgbClr val="09677F"/>
              </a:gs>
              <a:gs pos="55000">
                <a:srgbClr val="53A9C5"/>
              </a:gs>
              <a:gs pos="100000">
                <a:srgbClr val="09677F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" name="Google Shape;17;p15"/>
          <p:cNvSpPr txBox="1"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ucida Sans"/>
              <a:buNone/>
              <a:defRPr sz="48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64008" lvl="0" algn="r">
              <a:spcBef>
                <a:spcPts val="400"/>
              </a:spcBef>
              <a:spcAft>
                <a:spcPts val="0"/>
              </a:spcAft>
              <a:buSzPts val="1836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324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15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20" name="Google Shape;20;p15"/>
            <p:cNvSpPr/>
            <p:nvPr/>
          </p:nvSpPr>
          <p:spPr>
            <a:xfrm>
              <a:off x="1687513" y="4832896"/>
              <a:ext cx="7456487" cy="518816"/>
            </a:xfrm>
            <a:custGeom>
              <a:avLst/>
              <a:gdLst/>
              <a:ahLst/>
              <a:cxnLst/>
              <a:rect l="l" t="t" r="r" b="b"/>
              <a:pathLst>
                <a:path w="4697" h="367" extrusionOk="0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A0C1C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35443" y="5135526"/>
              <a:ext cx="9108557" cy="838200"/>
            </a:xfrm>
            <a:custGeom>
              <a:avLst/>
              <a:gdLst/>
              <a:ahLst/>
              <a:cxnLst/>
              <a:rect l="l" t="t" r="r" b="b"/>
              <a:pathLst>
                <a:path w="5760" h="528" extrusionOk="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0" y="4883888"/>
              <a:ext cx="9144000" cy="1981200"/>
            </a:xfrm>
            <a:custGeom>
              <a:avLst/>
              <a:gdLst/>
              <a:ahLst/>
              <a:cxnLst/>
              <a:rect l="l" t="t" r="r" b="b"/>
              <a:pathLst>
                <a:path w="5760" h="1248" extrusionOk="0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50000"/>
              </a:blip>
              <a:tile tx="0" ty="0" sx="50000" sy="50000" flip="none" algn="t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23" name="Google Shape;23;p15"/>
            <p:cNvCxnSpPr/>
            <p:nvPr/>
          </p:nvCxnSpPr>
          <p:spPr>
            <a:xfrm>
              <a:off x="-3765" y="4880373"/>
              <a:ext cx="9147765" cy="839943"/>
            </a:xfrm>
            <a:prstGeom prst="straightConnector1">
              <a:avLst/>
            </a:prstGeom>
            <a:noFill/>
            <a:ln w="12050" cap="flat" cmpd="sng">
              <a:solidFill>
                <a:srgbClr val="96BBC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EEF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lvl="1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lvl="2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lvl="3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lvl="4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lvl="5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lvl="6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lvl="7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lvl="8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 rot="5400000">
            <a:off x="2378964" y="-440436"/>
            <a:ext cx="438607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>
            <a:spLocks noGrp="1"/>
          </p:cNvSpPr>
          <p:nvPr>
            <p:ph type="title"/>
          </p:nvPr>
        </p:nvSpPr>
        <p:spPr>
          <a:xfrm rot="5400000">
            <a:off x="4936367" y="2182285"/>
            <a:ext cx="5592761" cy="177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1"/>
          </p:nvPr>
        </p:nvSpPr>
        <p:spPr>
          <a:xfrm rot="5400000">
            <a:off x="823120" y="-91279"/>
            <a:ext cx="5592760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cida Sans"/>
              <a:buNone/>
              <a:defRPr sz="48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64"/>
              <a:buNone/>
              <a:defRPr sz="2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17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20788F"/>
              </a:gs>
              <a:gs pos="72000">
                <a:srgbClr val="57A7C0"/>
              </a:gs>
              <a:gs pos="100000">
                <a:srgbClr val="82B7CA"/>
              </a:gs>
            </a:gsLst>
            <a:lin ang="16200000" scaled="0"/>
          </a:gradFill>
          <a:ln w="9525" cap="rnd" cmpd="sng">
            <a:solidFill>
              <a:srgbClr val="28697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20788F"/>
              </a:gs>
              <a:gs pos="72000">
                <a:srgbClr val="57A7C0"/>
              </a:gs>
              <a:gs pos="100000">
                <a:srgbClr val="82B7CA"/>
              </a:gs>
            </a:gsLst>
            <a:lin ang="16200000" scaled="0"/>
          </a:gradFill>
          <a:ln w="9525" cap="rnd" cmpd="sng">
            <a:solidFill>
              <a:srgbClr val="28697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504" algn="l">
              <a:spcBef>
                <a:spcPts val="400"/>
              </a:spcBef>
              <a:spcAft>
                <a:spcPts val="0"/>
              </a:spcAft>
              <a:buSzPts val="1904"/>
              <a:buChar char="🞂"/>
              <a:defRPr sz="2800"/>
            </a:lvl1pPr>
            <a:lvl2pPr marL="914400" lvl="1" indent="-381000" algn="l">
              <a:spcBef>
                <a:spcPts val="324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648200" y="148132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504" algn="l">
              <a:spcBef>
                <a:spcPts val="400"/>
              </a:spcBef>
              <a:spcAft>
                <a:spcPts val="0"/>
              </a:spcAft>
              <a:buSzPts val="1904"/>
              <a:buChar char="🞂"/>
              <a:defRPr sz="2800"/>
            </a:lvl1pPr>
            <a:lvl2pPr marL="914400" lvl="1" indent="-381000" algn="l">
              <a:spcBef>
                <a:spcPts val="324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равнение" type="twoTxTwoObj">
  <p:cSld name="TWO_OBJECTS_WITH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32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2"/>
          </p:nvPr>
        </p:nvSpPr>
        <p:spPr>
          <a:xfrm>
            <a:off x="4645026" y="5410200"/>
            <a:ext cx="4041775" cy="7620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32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3"/>
          </p:nvPr>
        </p:nvSpPr>
        <p:spPr>
          <a:xfrm>
            <a:off x="457200" y="1444294"/>
            <a:ext cx="4040188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2232" algn="l">
              <a:spcBef>
                <a:spcPts val="400"/>
              </a:spcBef>
              <a:spcAft>
                <a:spcPts val="0"/>
              </a:spcAft>
              <a:buSzPts val="1632"/>
              <a:buChar char="🞂"/>
              <a:defRPr sz="2400"/>
            </a:lvl1pPr>
            <a:lvl2pPr marL="914400" lvl="1" indent="-355600" algn="l">
              <a:spcBef>
                <a:spcPts val="324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4"/>
          </p:nvPr>
        </p:nvSpPr>
        <p:spPr>
          <a:xfrm>
            <a:off x="4645025" y="1444294"/>
            <a:ext cx="4041775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2232" algn="l">
              <a:spcBef>
                <a:spcPts val="0"/>
              </a:spcBef>
              <a:spcAft>
                <a:spcPts val="0"/>
              </a:spcAft>
              <a:buSzPts val="1632"/>
              <a:buChar char="🞂"/>
              <a:defRPr sz="2400"/>
            </a:lvl1pPr>
            <a:lvl2pPr marL="914400" lvl="1" indent="-355600" algn="l">
              <a:spcBef>
                <a:spcPts val="324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ucida Sans"/>
              <a:buNone/>
              <a:defRPr sz="25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4419600" y="5355102"/>
            <a:ext cx="397459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1088"/>
              <a:buNone/>
              <a:defRPr sz="1600"/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2"/>
          </p:nvPr>
        </p:nvSpPr>
        <p:spPr>
          <a:xfrm>
            <a:off x="914400" y="274320"/>
            <a:ext cx="747979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6776" algn="l">
              <a:spcBef>
                <a:spcPts val="400"/>
              </a:spcBef>
              <a:spcAft>
                <a:spcPts val="0"/>
              </a:spcAft>
              <a:buSzPts val="2176"/>
              <a:buChar char="🞂"/>
              <a:defRPr sz="3200"/>
            </a:lvl1pPr>
            <a:lvl2pPr marL="914400" lvl="1" indent="-406400" algn="l">
              <a:spcBef>
                <a:spcPts val="324"/>
              </a:spcBef>
              <a:spcAft>
                <a:spcPts val="0"/>
              </a:spcAft>
              <a:buSzPts val="2800"/>
              <a:buChar char="◦"/>
              <a:defRPr sz="2800"/>
            </a:lvl2pPr>
            <a:lvl3pPr marL="1371600" lvl="2" indent="-381000" algn="l">
              <a:spcBef>
                <a:spcPts val="35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1141232" y="5443402"/>
            <a:ext cx="7162800" cy="64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marR="18288" lvl="0" indent="-228600" algn="r">
              <a:spcBef>
                <a:spcPts val="400"/>
              </a:spcBef>
              <a:spcAft>
                <a:spcPts val="0"/>
              </a:spcAft>
              <a:buSzPts val="952"/>
              <a:buNone/>
              <a:defRPr sz="1400"/>
            </a:lvl1pPr>
            <a:lvl2pPr marL="914400" lvl="1" indent="-304800" algn="l">
              <a:spcBef>
                <a:spcPts val="324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2100" algn="l">
              <a:spcBef>
                <a:spcPts val="350"/>
              </a:spcBef>
              <a:spcAft>
                <a:spcPts val="0"/>
              </a:spcAft>
              <a:buSzPts val="1000"/>
              <a:buChar char="●"/>
              <a:defRPr sz="1000"/>
            </a:lvl3pPr>
            <a:lvl4pPr marL="1828800" lvl="3" indent="-285750" algn="l">
              <a:spcBef>
                <a:spcPts val="35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l">
              <a:spcBef>
                <a:spcPts val="35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>
            <a:spLocks noGrp="1"/>
          </p:cNvSpPr>
          <p:nvPr>
            <p:ph type="pic" idx="2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lvl="1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lvl="2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lvl="3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lvl="4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lvl="5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lvl="6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lvl="7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lvl="8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ucida Sans"/>
              <a:buNone/>
              <a:defRPr sz="30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/>
          <p:nvPr/>
        </p:nvSpPr>
        <p:spPr>
          <a:xfrm>
            <a:off x="499273" y="5944936"/>
            <a:ext cx="4940624" cy="921076"/>
          </a:xfrm>
          <a:custGeom>
            <a:avLst/>
            <a:gdLst/>
            <a:ahLst/>
            <a:cxnLst/>
            <a:rect l="l" t="t" r="r" b="b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0C1C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1" name="Google Shape;81;p23"/>
          <p:cNvSpPr/>
          <p:nvPr/>
        </p:nvSpPr>
        <p:spPr>
          <a:xfrm>
            <a:off x="485717" y="5939011"/>
            <a:ext cx="3690451" cy="933450"/>
          </a:xfrm>
          <a:custGeom>
            <a:avLst/>
            <a:gdLst/>
            <a:ahLst/>
            <a:cxnLst/>
            <a:rect l="l" t="t" r="r" b="b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2" name="Google Shape;82;p23"/>
          <p:cNvSpPr/>
          <p:nvPr/>
        </p:nvSpPr>
        <p:spPr>
          <a:xfrm>
            <a:off x="-6042" y="5791253"/>
            <a:ext cx="3402314" cy="1080868"/>
          </a:xfrm>
          <a:prstGeom prst="rtTriangle">
            <a:avLst/>
          </a:prstGeom>
          <a:blipFill rotWithShape="1">
            <a:blip r:embed="rId2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83" name="Google Shape;83;p23"/>
          <p:cNvCxnSpPr/>
          <p:nvPr/>
        </p:nvCxnSpPr>
        <p:spPr>
          <a:xfrm>
            <a:off x="-9237" y="5787738"/>
            <a:ext cx="3405509" cy="1084383"/>
          </a:xfrm>
          <a:prstGeom prst="straightConnector1">
            <a:avLst/>
          </a:prstGeom>
          <a:noFill/>
          <a:ln w="12050" cap="flat" cmpd="sng">
            <a:solidFill>
              <a:srgbClr val="96BBC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23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20788F"/>
              </a:gs>
              <a:gs pos="72000">
                <a:srgbClr val="57A7C0"/>
              </a:gs>
              <a:gs pos="100000">
                <a:srgbClr val="82B7CA"/>
              </a:gs>
            </a:gsLst>
            <a:lin ang="16200000" scaled="0"/>
          </a:gradFill>
          <a:ln w="9525" cap="rnd" cmpd="sng">
            <a:solidFill>
              <a:srgbClr val="28697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" name="Google Shape;85;p23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20788F"/>
              </a:gs>
              <a:gs pos="72000">
                <a:srgbClr val="57A7C0"/>
              </a:gs>
              <a:gs pos="100000">
                <a:srgbClr val="82B7CA"/>
              </a:gs>
            </a:gsLst>
            <a:lin ang="16200000" scaled="0"/>
          </a:gradFill>
          <a:ln w="9525" cap="rnd" cmpd="sng">
            <a:solidFill>
              <a:srgbClr val="28697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499273" y="5944936"/>
            <a:ext cx="4940624" cy="921076"/>
          </a:xfrm>
          <a:custGeom>
            <a:avLst/>
            <a:gdLst/>
            <a:ahLst/>
            <a:cxnLst/>
            <a:rect l="l" t="t" r="r" b="b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0C1C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" name="Google Shape;7;p14"/>
          <p:cNvSpPr/>
          <p:nvPr/>
        </p:nvSpPr>
        <p:spPr>
          <a:xfrm>
            <a:off x="485717" y="5939011"/>
            <a:ext cx="3690451" cy="933450"/>
          </a:xfrm>
          <a:custGeom>
            <a:avLst/>
            <a:gdLst/>
            <a:ahLst/>
            <a:cxnLst/>
            <a:rect l="l" t="t" r="r" b="b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" name="Google Shape;8;p14"/>
          <p:cNvSpPr/>
          <p:nvPr/>
        </p:nvSpPr>
        <p:spPr>
          <a:xfrm>
            <a:off x="-6042" y="5791253"/>
            <a:ext cx="3402314" cy="1080868"/>
          </a:xfrm>
          <a:prstGeom prst="rtTriangle">
            <a:avLst/>
          </a:prstGeom>
          <a:blipFill rotWithShape="1">
            <a:blip r:embed="rId13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9" name="Google Shape;9;p14"/>
          <p:cNvCxnSpPr/>
          <p:nvPr/>
        </p:nvCxnSpPr>
        <p:spPr>
          <a:xfrm>
            <a:off x="-9237" y="5787738"/>
            <a:ext cx="3405509" cy="1084383"/>
          </a:xfrm>
          <a:prstGeom prst="straightConnector1">
            <a:avLst/>
          </a:prstGeom>
          <a:noFill/>
          <a:ln w="12050" cap="flat" cmpd="sng">
            <a:solidFill>
              <a:srgbClr val="96BBC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  <a:defRPr sz="4100" b="1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518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🞂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74650" algn="l" rtl="0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6195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4925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4290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429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4brain.ru/" TargetMode="External"/><Relationship Id="rId7" Type="http://schemas.openxmlformats.org/officeDocument/2006/relationships/image" Target="../media/image36.jpeg"/><Relationship Id="rId2" Type="http://schemas.openxmlformats.org/officeDocument/2006/relationships/hyperlink" Target="https://opened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rtup.org.ua/" TargetMode="External"/><Relationship Id="rId5" Type="http://schemas.openxmlformats.org/officeDocument/2006/relationships/hyperlink" Target="https://www.culturepartnership.eu/" TargetMode="External"/><Relationship Id="rId4" Type="http://schemas.openxmlformats.org/officeDocument/2006/relationships/hyperlink" Target="https://gigabaza.r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539552" y="2636912"/>
            <a:ext cx="810039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B4853"/>
              </a:buClr>
              <a:buSzPts val="4320"/>
              <a:buFont typeface="Times New Roman"/>
              <a:buNone/>
            </a:pPr>
            <a:r>
              <a:rPr lang="ru-RU" sz="4320">
                <a:solidFill>
                  <a:srgbClr val="1B48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идеи проекта. </a:t>
            </a:r>
            <a:br>
              <a:rPr lang="ru-RU" sz="4320">
                <a:solidFill>
                  <a:srgbClr val="1B48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320">
                <a:solidFill>
                  <a:srgbClr val="1B48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 продукта проекта</a:t>
            </a:r>
            <a:r>
              <a:rPr lang="ru-RU" sz="4320">
                <a:solidFill>
                  <a:srgbClr val="1B4853"/>
                </a:solidFill>
              </a:rPr>
              <a:t/>
            </a:r>
            <a:br>
              <a:rPr lang="ru-RU" sz="4320">
                <a:solidFill>
                  <a:srgbClr val="1B4853"/>
                </a:solidFill>
              </a:rPr>
            </a:br>
            <a:endParaRPr sz="4320">
              <a:solidFill>
                <a:srgbClr val="1B4853"/>
              </a:solidFill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115616" y="3356992"/>
            <a:ext cx="8028384" cy="11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64008" lvl="0" indent="0" algn="r" rtl="0"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ru-RU" sz="2300" b="1" i="1" dirty="0">
                <a:latin typeface="Times New Roman"/>
                <a:ea typeface="Times New Roman"/>
                <a:cs typeface="Times New Roman"/>
                <a:sym typeface="Times New Roman"/>
              </a:rPr>
              <a:t>Исполнители: </a:t>
            </a:r>
            <a:r>
              <a:rPr lang="ru-RU" sz="2300" i="1" dirty="0">
                <a:latin typeface="Times New Roman"/>
                <a:ea typeface="Times New Roman"/>
                <a:cs typeface="Times New Roman"/>
                <a:sym typeface="Times New Roman"/>
              </a:rPr>
              <a:t>Грибок Вероника, </a:t>
            </a:r>
            <a:r>
              <a:rPr lang="ru-RU" sz="2300" i="1" dirty="0" err="1">
                <a:latin typeface="Times New Roman"/>
                <a:ea typeface="Times New Roman"/>
                <a:cs typeface="Times New Roman"/>
                <a:sym typeface="Times New Roman"/>
              </a:rPr>
              <a:t>Плисковская</a:t>
            </a:r>
            <a:r>
              <a:rPr lang="ru-RU" sz="2300" i="1" dirty="0">
                <a:latin typeface="Times New Roman"/>
                <a:ea typeface="Times New Roman"/>
                <a:cs typeface="Times New Roman"/>
                <a:sym typeface="Times New Roman"/>
              </a:rPr>
              <a:t> Алла, </a:t>
            </a:r>
            <a:br>
              <a:rPr lang="ru-RU" sz="2300" i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300" i="1" dirty="0">
                <a:latin typeface="Times New Roman"/>
                <a:ea typeface="Times New Roman"/>
                <a:cs typeface="Times New Roman"/>
                <a:sym typeface="Times New Roman"/>
              </a:rPr>
              <a:t>Мальцев Дмитрий, Удовиченко Александр, Юмагулов Ильдар.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4008" lvl="0" indent="0" algn="r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1" y="332656"/>
            <a:ext cx="9144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автономное образовательное учреждение высшего образования «Уральский федеральный университет имени первого Президента России Б. Н. Ельцина»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3995936" y="4553110"/>
            <a:ext cx="514806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imes New Roman"/>
              <a:buNone/>
            </a:pPr>
            <a:r>
              <a:rPr lang="ru-RU" sz="2700" b="1" i="1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Группа:</a:t>
            </a:r>
            <a:r>
              <a:rPr lang="ru-RU" sz="27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МО-101 / МЕН-192201</a:t>
            </a:r>
            <a:endParaRPr sz="2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0" y="717452"/>
            <a:ext cx="8848578" cy="59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indent="0" algn="just">
              <a:buSzPts val="1496"/>
            </a:pPr>
            <a:r>
              <a:rPr lang="en-US" sz="2200" b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Метод </a:t>
            </a: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«</a:t>
            </a:r>
            <a:r>
              <a:rPr lang="ru-RU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Brainwriting</a:t>
            </a: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»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является модификацией метода мозгового штурма с особенностью в том, что при этом методе все участники не высказывают, а записывают свои идеи одновременно друг с другом. Желательно, чтобы участников было не более 5–7, в другом случае всех участников можно поделить на подгруппы. Общение друг с другом не запрещено, но эффективнее получается в тишине.</a:t>
            </a:r>
            <a:endParaRPr sz="1800" dirty="0" smtClean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109728" lvl="0" indent="0" algn="just" rtl="0">
              <a:spcBef>
                <a:spcPts val="400"/>
              </a:spcBef>
              <a:spcAft>
                <a:spcPts val="0"/>
              </a:spcAft>
              <a:buSzPts val="1360"/>
              <a:buNone/>
            </a:pPr>
            <a:endParaRPr sz="2000" b="1" dirty="0"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895" y="2982351"/>
            <a:ext cx="4352063" cy="2686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1285">
            <a:off x="5319929" y="3043399"/>
            <a:ext cx="3186763" cy="29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65;p9"/>
          <p:cNvSpPr txBox="1">
            <a:spLocks noGrp="1"/>
          </p:cNvSpPr>
          <p:nvPr>
            <p:ph type="title"/>
          </p:nvPr>
        </p:nvSpPr>
        <p:spPr>
          <a:xfrm>
            <a:off x="0" y="211015"/>
            <a:ext cx="9144000" cy="8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900"/>
            </a:pP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Метод «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Brainwriting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endParaRPr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>
            <a:spLocks noGrp="1"/>
          </p:cNvSpPr>
          <p:nvPr>
            <p:ph type="body" idx="1"/>
          </p:nvPr>
        </p:nvSpPr>
        <p:spPr>
          <a:xfrm>
            <a:off x="16778" y="928468"/>
            <a:ext cx="5221088" cy="516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Каждый участник поочередно примеряет на себя одну из </a:t>
            </a:r>
            <a:r>
              <a:rPr lang="ru-RU" sz="2000" i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шести шляп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, символизирующих различные взгляды на проблему и подходы к её решению. Суть состоит в том, чтобы направить свое мышление на решение одной конкретной проблемы, предоставив остальные аспекты другим участникам. Это помогает сконцентрироваться и облегчает процесс создания идей. </a:t>
            </a:r>
            <a:endParaRPr sz="2000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109728" lvl="0" indent="0" algn="l" rtl="0">
              <a:spcBef>
                <a:spcPts val="1400"/>
              </a:spcBef>
              <a:spcAft>
                <a:spcPts val="0"/>
              </a:spcAft>
              <a:buSzPts val="1360"/>
              <a:buNone/>
            </a:pPr>
            <a:endParaRPr sz="2000" dirty="0">
              <a:solidFill>
                <a:srgbClr val="922122"/>
              </a:solidFill>
            </a:endParaRPr>
          </a:p>
        </p:txBody>
      </p:sp>
      <p:sp>
        <p:nvSpPr>
          <p:cNvPr id="179" name="Google Shape;179;p1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2122"/>
              </a:buClr>
              <a:buSzPts val="3690"/>
              <a:buFont typeface="Lucida Sans"/>
              <a:buNone/>
            </a:pPr>
            <a:r>
              <a:rPr lang="ru-RU" sz="4400" dirty="0">
                <a:solidFill>
                  <a:srgbClr val="922122"/>
                </a:solidFill>
                <a:latin typeface="Times New Roman" pitchFamily="18" charset="0"/>
                <a:cs typeface="Times New Roman" pitchFamily="18" charset="0"/>
              </a:rPr>
              <a:t>Метод «Шесть шляп»</a:t>
            </a:r>
            <a:r>
              <a:rPr lang="ru-RU" sz="3690" dirty="0">
                <a:solidFill>
                  <a:srgbClr val="922122"/>
                </a:solidFill>
              </a:rPr>
              <a:t/>
            </a:r>
            <a:br>
              <a:rPr lang="ru-RU" sz="3690" dirty="0">
                <a:solidFill>
                  <a:srgbClr val="922122"/>
                </a:solidFill>
              </a:rPr>
            </a:br>
            <a:endParaRPr sz="3690" dirty="0"/>
          </a:p>
        </p:txBody>
      </p:sp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442760">
            <a:off x="7147799" y="706269"/>
            <a:ext cx="1620005" cy="162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09249">
            <a:off x="5582169" y="1774873"/>
            <a:ext cx="1590824" cy="1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6296" y="2780928"/>
            <a:ext cx="1734840" cy="173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6484" y="4725144"/>
            <a:ext cx="1789436" cy="178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38079" y="3772285"/>
            <a:ext cx="1847577" cy="184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07904" y="5168065"/>
            <a:ext cx="1606005" cy="134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0" y="917068"/>
            <a:ext cx="8750105" cy="473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1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6"/>
              <a:buChar char="🞂"/>
            </a:pPr>
            <a:r>
              <a:rPr lang="ru-RU" sz="2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Синектика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основана на генерировании идей с помощью активного использования аналогий. Метод предполагает отказ от привычного мышления и выработку нового оригинального подхода, подключая к решению проблемы свои чувства, ассоциации и воспоминания. 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365760" lvl="0" indent="-139446" algn="l" rtl="0">
              <a:spcBef>
                <a:spcPts val="1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Метод «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Синектика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»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97" y="3235391"/>
            <a:ext cx="4094230" cy="30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550194">
            <a:off x="1365786" y="3607188"/>
            <a:ext cx="2121738" cy="212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92344">
            <a:off x="503978" y="307947"/>
            <a:ext cx="1483618" cy="120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704" y="5486401"/>
            <a:ext cx="4115296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>
            <a:spLocks noGrp="1"/>
          </p:cNvSpPr>
          <p:nvPr>
            <p:ph type="body" idx="1"/>
          </p:nvPr>
        </p:nvSpPr>
        <p:spPr>
          <a:xfrm>
            <a:off x="0" y="1340767"/>
            <a:ext cx="9041668" cy="51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1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6"/>
              <a:buChar char="🞂"/>
            </a:pP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Существуют и другие способы «производства идей». К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примеру: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65760" lvl="0" indent="-256031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6"/>
              <a:buChar char="🞂"/>
            </a:pP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65760" lvl="0" indent="-256031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6"/>
              <a:buChar char="🞂"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Метод 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«фокальных объектов»,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заключающийся в анализе свойств совершенно случайных объектов, пытаясь найти в них источник идей для решения исходной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проблемы.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65760" lvl="0" indent="-256031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6"/>
              <a:buChar char="🞂"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Метод 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морфологического ящика,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суть которого заключается в разделении объекта на составляющие и поиск путей модификации для каждой из них в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отдельности.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65760" lvl="0" indent="-256031" algn="just">
              <a:lnSpc>
                <a:spcPct val="90000"/>
              </a:lnSpc>
              <a:spcBef>
                <a:spcPts val="0"/>
              </a:spcBef>
              <a:buSzPts val="1006"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Метод 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«Инверсия» 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м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етод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используется в случаях, когда использование традиционного мышления заводит в тупик. Он заключается в поиске решений противоположной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направленности.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65760" lvl="0" indent="-256031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6"/>
              <a:buChar char="🞂"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Метод 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«</a:t>
            </a:r>
            <a:r>
              <a:rPr lang="ru-RU" sz="2000" b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Scamper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»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представляет собой аббревиатуру, которая обозначает 7 ключевых слов, стимулирующих </a:t>
            </a:r>
            <a:r>
              <a:rPr lang="ru-RU" sz="2000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креативное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мышление: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Substitue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(Замещать)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Combine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(Комбинировать)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Adapt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(Адаптировать)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Modify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(Модифицировать)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Put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to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other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uses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(Найти другое применение)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Eliminate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(Устранить)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;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ru-RU" sz="2000" i="1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Rearrange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(Переставлять, изменять порядок).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 </a:t>
            </a:r>
            <a:endParaRPr sz="2000" dirty="0">
              <a:solidFill>
                <a:schemeClr val="tx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0" y="116632"/>
            <a:ext cx="91440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F271C"/>
              </a:buClr>
              <a:buSzPts val="2800"/>
              <a:buFont typeface="Lucida Sans"/>
              <a:buNone/>
            </a:pPr>
            <a:r>
              <a:rPr lang="ru-RU" sz="2800" dirty="0">
                <a:solidFill>
                  <a:srgbClr val="4F271C"/>
                </a:solidFill>
                <a:latin typeface="Times New Roman" pitchFamily="18" charset="0"/>
                <a:cs typeface="Times New Roman" pitchFamily="18" charset="0"/>
              </a:rPr>
              <a:t>Методы генерации идей. </a:t>
            </a:r>
            <a:br>
              <a:rPr lang="ru-RU" sz="2800" dirty="0">
                <a:solidFill>
                  <a:srgbClr val="4F271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dirty="0">
                <a:solidFill>
                  <a:srgbClr val="4F271C"/>
                </a:solidFill>
                <a:latin typeface="Times New Roman" pitchFamily="18" charset="0"/>
                <a:cs typeface="Times New Roman" pitchFamily="18" charset="0"/>
              </a:rPr>
              <a:t>Другие методы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89daaf3a6b_0_0" descr="Новый программный продукт 1С:Договорчики! - Компания Мэйпл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800" y="789980"/>
            <a:ext cx="3447200" cy="34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89daaf3a6b_0_0"/>
          <p:cNvSpPr txBox="1">
            <a:spLocks noGrp="1"/>
          </p:cNvSpPr>
          <p:nvPr>
            <p:ph type="body" idx="1"/>
          </p:nvPr>
        </p:nvSpPr>
        <p:spPr>
          <a:xfrm>
            <a:off x="189914" y="858129"/>
            <a:ext cx="6324900" cy="48674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Образ </a:t>
            </a:r>
            <a:r>
              <a:rPr lang="ru-RU" sz="18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продукта</a:t>
            </a: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– принимаемое всеми участниками проекта видение продукта, который должен быть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создан</a:t>
            </a:r>
            <a:r>
              <a:rPr lang="en-US" sz="180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Образ </a:t>
            </a: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продукта это основа для: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04800" algn="l" rtl="0">
              <a:spcBef>
                <a:spcPts val="23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мотивации участников (всем становится ясно, к чему должна привести работа);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контроля хода работ (можем оценивать, насколько продвинулись в реализации образа);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аргументированного представления результатов проекта на этапе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сдачи-приемки.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indent="0">
              <a:spcBef>
                <a:spcPts val="3100"/>
              </a:spcBef>
            </a:pP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Главное правило применения образа продукта – он 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должен быть </a:t>
            </a:r>
            <a:r>
              <a:rPr lang="ru-RU" sz="18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задокументирован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. Иначе у каждого участника может сформироваться индивидуальное, отличное от других представление, и тогда цель проекта не будет достигнута. Поэтому описание рекомендуется формировать как можно раньше, в ходе инициации проекта. 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0" lvl="0" indent="0" algn="l" rtl="0">
              <a:lnSpc>
                <a:spcPct val="140000"/>
              </a:lnSpc>
              <a:spcBef>
                <a:spcPts val="3100"/>
              </a:spcBef>
              <a:spcAft>
                <a:spcPts val="0"/>
              </a:spcAft>
              <a:buNone/>
            </a:pPr>
            <a:endParaRPr sz="1500" dirty="0">
              <a:solidFill>
                <a:srgbClr val="3C3C3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100"/>
              </a:spcBef>
              <a:spcAft>
                <a:spcPts val="0"/>
              </a:spcAft>
              <a:buNone/>
            </a:pPr>
            <a:endParaRPr sz="1400" dirty="0">
              <a:solidFill>
                <a:srgbClr val="3C3C3C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g89daaf3a6b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425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Образ продукта проекта</a:t>
            </a:r>
            <a:endParaRPr sz="35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9" name="Google Shape;209;g89daaf3a6b_0_0" descr="Руки, держащие документ и карандаш | Бесплатно векторы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315" y="4691211"/>
            <a:ext cx="1721450" cy="172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89daaf3a6b_0_13" descr="Бюджет — что это такое, виды и назначение бюджетов | KtoNaNovenkogo.ru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100" y="2525975"/>
            <a:ext cx="2552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89daaf3a6b_0_13"/>
          <p:cNvSpPr txBox="1">
            <a:spLocks noGrp="1"/>
          </p:cNvSpPr>
          <p:nvPr>
            <p:ph type="body" idx="1"/>
          </p:nvPr>
        </p:nvSpPr>
        <p:spPr>
          <a:xfrm>
            <a:off x="0" y="829994"/>
            <a:ext cx="9144000" cy="60280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1500"/>
              </a:spcBef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Образ </a:t>
            </a: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продукта проекта должен быть простым для восприятия и давать общее представление о предполагаемом результате и процессе его получения.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indent="0" algn="just">
              <a:spcBef>
                <a:spcPts val="1700"/>
              </a:spcBef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Существуют </a:t>
            </a: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различные подходы к разработке образа продукта, но часто используется метод ответов на типовые вопросы. При описании продукта ответьте на следующие вопросы</a:t>
            </a:r>
            <a:r>
              <a:rPr lang="ru-RU" sz="18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:</a:t>
            </a:r>
            <a:endParaRPr sz="1800" b="1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indent="-317500" algn="just">
              <a:spcBef>
                <a:spcPts val="230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Какой продукт должен стать результатом проекта?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indent="-317500" algn="just">
              <a:spcBef>
                <a:spcPts val="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Для какой целевой аудитории предназначается продукт?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indent="-317500" algn="just">
              <a:spcBef>
                <a:spcPts val="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Принесет ли продукт пользу? Нужно ли его разрабатывать?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indent="-317500" algn="just">
              <a:spcBef>
                <a:spcPts val="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Что является главными характеристиками продукта?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indent="-317500" algn="just">
              <a:spcBef>
                <a:spcPts val="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Есть ли аналоги продукта? В чём продукт превосходит аналоги?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indent="-317500" algn="just">
              <a:spcBef>
                <a:spcPts val="0"/>
              </a:spcBef>
              <a:buClr>
                <a:srgbClr val="3C3C3C"/>
              </a:buClr>
              <a:buSzPts val="1400"/>
              <a:buFont typeface="Wingdings" pitchFamily="2" charset="2"/>
              <a:buChar char="Ø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Каковы бюджет  и сроки выполнения реализации продукта?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indent="0">
              <a:spcBef>
                <a:spcPts val="3100"/>
              </a:spcBef>
            </a:pPr>
            <a:endParaRPr dirty="0"/>
          </a:p>
        </p:txBody>
      </p:sp>
      <p:sp>
        <p:nvSpPr>
          <p:cNvPr id="215" name="Google Shape;215;g89daaf3a6b_0_13"/>
          <p:cNvSpPr txBox="1">
            <a:spLocks noGrp="1"/>
          </p:cNvSpPr>
          <p:nvPr>
            <p:ph type="title"/>
          </p:nvPr>
        </p:nvSpPr>
        <p:spPr>
          <a:xfrm>
            <a:off x="0" y="176176"/>
            <a:ext cx="9144000" cy="67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Образ продукта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6" name="Google Shape;216;g89daaf3a6b_0_13" descr="Приём педагогической техники ЗАДАЙ ВОПРОС — Дидактор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000" y="4504000"/>
            <a:ext cx="2354000" cy="2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89daaf3a6b_0_13" descr="Для кого вы делаете продукт? - Дизайн-кабак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112" y="4767149"/>
            <a:ext cx="3553399" cy="135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daaf3a6b_0_28"/>
          <p:cNvSpPr txBox="1">
            <a:spLocks noGrp="1"/>
          </p:cNvSpPr>
          <p:nvPr>
            <p:ph type="title"/>
          </p:nvPr>
        </p:nvSpPr>
        <p:spPr>
          <a:xfrm>
            <a:off x="429064" y="0"/>
            <a:ext cx="8229600" cy="681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bg2"/>
                </a:solidFill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Пример шаблона «Образ продукта»</a:t>
            </a:r>
            <a:endParaRPr sz="72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" name="Google Shape;225;g89daaf3a6b_0_28"/>
          <p:cNvGraphicFramePr/>
          <p:nvPr/>
        </p:nvGraphicFramePr>
        <p:xfrm>
          <a:off x="168811" y="708730"/>
          <a:ext cx="8792309" cy="599694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{71A62427-2AFF-4DFB-B611-D611166BAC03}</a:tableStyleId>
              </a:tblPr>
              <a:tblGrid>
                <a:gridCol w="2060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04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04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108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04742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Проект: Название проекта</a:t>
                      </a:r>
                      <a:endParaRPr sz="1700" i="1" dirty="0">
                        <a:solidFill>
                          <a:srgbClr val="3C3C3C"/>
                        </a:solidFill>
                        <a:highlight>
                          <a:srgbClr val="FFFFFF"/>
                        </a:highlight>
                        <a:latin typeface="Times New Roman" pitchFamily="18" charset="0"/>
                        <a:ea typeface="Verdana"/>
                        <a:cs typeface="Times New Roman" pitchFamily="18" charset="0"/>
                        <a:sym typeface="Verdana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Дата составления: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__.__.2019</a:t>
                      </a:r>
                      <a:endParaRPr sz="1700" dirty="0">
                        <a:solidFill>
                          <a:srgbClr val="3C3C3C"/>
                        </a:solidFill>
                        <a:highlight>
                          <a:srgbClr val="FFFFFF"/>
                        </a:highlight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83636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Продукт проекта: Название продукта проекта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То, что должно быть получено по завершении проекта</a:t>
                      </a:r>
                      <a:r>
                        <a:rPr lang="ru-RU" sz="1700" i="1" dirty="0">
                          <a:solidFill>
                            <a:srgbClr val="3C3C3C"/>
                          </a:solidFill>
                          <a:highlight>
                            <a:srgbClr val="FFFFFF"/>
                          </a:highlight>
                          <a:latin typeface="Times New Roman" pitchFamily="18" charset="0"/>
                          <a:ea typeface="Verdana"/>
                          <a:cs typeface="Times New Roman" pitchFamily="18" charset="0"/>
                          <a:sym typeface="Verdana"/>
                        </a:rPr>
                        <a:t>.</a:t>
                      </a:r>
                      <a:endParaRPr sz="1700" i="1" dirty="0">
                        <a:solidFill>
                          <a:srgbClr val="3C3C3C"/>
                        </a:solidFill>
                        <a:highlight>
                          <a:srgbClr val="FFFFFF"/>
                        </a:highlight>
                        <a:latin typeface="Times New Roman" pitchFamily="18" charset="0"/>
                        <a:ea typeface="Verdana"/>
                        <a:cs typeface="Times New Roman" pitchFamily="18" charset="0"/>
                        <a:sym typeface="Verdana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239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Цель проекта: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Зачем выполнять проект? Цель проекта – разрешить указанную проблему (задачу), она должна быть достижима в принципе, в обозначенные сроки и бюджет. 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82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Целевая аудитория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Для какой целевой аудитории разрабатывается продукт?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Польза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Зачем разрабатывать продукт?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Какую приносит пользу?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Характеристика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Каковы ключевые характеристики продукта, которые принесут обозначенную пользу и сделают продукт успешным?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Аналоги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Существуют ли аналоги в организации / на рынке?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Чем продукт похож на такие аналоги и чем он от них отличается?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7094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Times New Roman" pitchFamily="18" charset="0"/>
                          <a:cs typeface="Times New Roman" pitchFamily="18" charset="0"/>
                        </a:rPr>
                        <a:t>Срок проекта: _____ месяцев (недель)</a:t>
                      </a:r>
                      <a:endParaRPr sz="17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Times New Roman" pitchFamily="18" charset="0"/>
                          <a:cs typeface="Times New Roman" pitchFamily="18" charset="0"/>
                        </a:rPr>
                        <a:t>Бюджет проекта: ______ руб.</a:t>
                      </a:r>
                      <a:endParaRPr sz="17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8C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89daaf3a6b_0_38" descr="3d Man Showing Thumbs Up With Green Plus Sign On White Backgroun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76" y="625730"/>
            <a:ext cx="1406719" cy="11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89daaf3a6b_0_38" descr="Минус PNG картинки скачать бесплатно, знак минуса PNG, - 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877" y="3474720"/>
            <a:ext cx="1041009" cy="100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89daaf3a6b_0_38" descr="Цель, задачи, краткое обоснование, краткий план деятельности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170" y="2153551"/>
            <a:ext cx="1060900" cy="10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89daaf3a6b_0_38"/>
          <p:cNvSpPr txBox="1">
            <a:spLocks noGrp="1"/>
          </p:cNvSpPr>
          <p:nvPr>
            <p:ph type="body" idx="1"/>
          </p:nvPr>
        </p:nvSpPr>
        <p:spPr>
          <a:xfrm>
            <a:off x="0" y="731520"/>
            <a:ext cx="4276578" cy="53860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ru-RU" sz="18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Обрaз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продукта определяет:</a:t>
            </a:r>
            <a:endParaRPr sz="1800" b="1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23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предполагаемые результаты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границы проекта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содержание проекта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indent="457200" algn="just">
              <a:spcBef>
                <a:spcPts val="3100"/>
              </a:spcBef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Его можно использовать:</a:t>
            </a:r>
            <a:endParaRPr sz="1800" b="1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23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при оценке сроков и стоимости проекта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;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при определении и оценки ресурсов для реализации проекта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;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при оценке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востребованности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продукта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;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при формировании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предложения для инвесторов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. </a:t>
            </a:r>
            <a:endParaRPr sz="1800" dirty="0" smtClean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lvl="0" indent="0" algn="l" rtl="0">
              <a:spcBef>
                <a:spcPts val="3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g89daaf3a6b_0_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711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Использование образа продукта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2" name="Google Shape;232;g89daaf3a6b_0_38"/>
          <p:cNvSpPr txBox="1"/>
          <p:nvPr/>
        </p:nvSpPr>
        <p:spPr>
          <a:xfrm>
            <a:off x="4318780" y="844062"/>
            <a:ext cx="4298531" cy="601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    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Полезен</a:t>
            </a:r>
            <a:r>
              <a:rPr lang="ru-RU" sz="18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:</a:t>
            </a:r>
            <a:endParaRPr sz="1800" b="1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23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на этапе инициации проекта для выработки одинакового представления всех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участников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;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в том случае, когда уже на начальном этапе заказчик передает инициативу команде без согласования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ожиданий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0" lvl="0" indent="0" algn="just" rtl="0">
              <a:spcBef>
                <a:spcPts val="31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   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Не </a:t>
            </a:r>
            <a:r>
              <a:rPr lang="ru-RU" sz="18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нужен или вреден:</a:t>
            </a:r>
            <a:endParaRPr sz="1800" b="1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23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когда образ продукта описывают формально, «для галочки». Он не привносит понимания в проект, не снижает его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неопределенность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;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7493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Verdana"/>
              <a:buChar char="●"/>
            </a:pP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Times New Roman" pitchFamily="18" charset="0"/>
                <a:ea typeface="Verdana"/>
                <a:cs typeface="Times New Roman" pitchFamily="18" charset="0"/>
                <a:sym typeface="Verdana"/>
              </a:rPr>
              <a:t>когда начинают его разрабатывать близко к окончанию, тогда только тратится драгоценное время.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Times New Roman" pitchFamily="18" charset="0"/>
              <a:ea typeface="Verdana"/>
              <a:cs typeface="Times New Roman" pitchFamily="18" charset="0"/>
              <a:sym typeface="Verdana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3100"/>
              </a:spcBef>
              <a:spcAft>
                <a:spcPts val="3100"/>
              </a:spcAft>
              <a:buNone/>
            </a:pPr>
            <a:endParaRPr sz="1200" dirty="0">
              <a:solidFill>
                <a:srgbClr val="3C3C3C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03FDE90-CD0D-4648-A2B4-45889CC5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7" y="2996659"/>
            <a:ext cx="2062115" cy="1959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1" name="Google Shape;231;g89daaf3a6b_0_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7372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A0BD03E-6816-4B24-A7AC-D1F63D1AB3B1}"/>
              </a:ext>
            </a:extLst>
          </p:cNvPr>
          <p:cNvSpPr txBox="1"/>
          <p:nvPr/>
        </p:nvSpPr>
        <p:spPr>
          <a:xfrm>
            <a:off x="255865" y="871036"/>
            <a:ext cx="8494240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Таким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образом, мы выяснили, значение проекта и его функцию. Также мы поняли, что является фундаментом проекта, с чего он начинается. Выяснили основные концепции идеи проекта, генераций идей, вдобавок методы генераций идей. Не осталось без внимания и понятие образа проекта.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92CE423-2CC8-42BA-8B43-27655C0C7AB9}"/>
              </a:ext>
            </a:extLst>
          </p:cNvPr>
          <p:cNvSpPr txBox="1"/>
          <p:nvPr/>
        </p:nvSpPr>
        <p:spPr>
          <a:xfrm>
            <a:off x="269932" y="5266405"/>
            <a:ext cx="7197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Спасибо за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внимание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!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C4BA4BB3-A7C0-476D-BFE2-0153EA20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9309">
            <a:off x="5228867" y="3576447"/>
            <a:ext cx="2682273" cy="268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092379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5FD219A7-9090-4A2F-998A-9535CC5D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36931"/>
            <a:ext cx="8229601" cy="76231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Источники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BB43BEF-E172-4CF0-B7D6-9F70FAEF4421}"/>
              </a:ext>
            </a:extLst>
          </p:cNvPr>
          <p:cNvSpPr txBox="1"/>
          <p:nvPr/>
        </p:nvSpPr>
        <p:spPr>
          <a:xfrm>
            <a:off x="457198" y="820133"/>
            <a:ext cx="7362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https://openedu.ru/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  <a:hlinkClick r:id="rId3"/>
              </a:rPr>
              <a:t>https://4brain.ru/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  <a:hlinkClick r:id="rId4"/>
              </a:rPr>
              <a:t>https://gigabaza.ru/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  <a:hlinkClick r:id="rId5"/>
              </a:rPr>
              <a:t>https://www.culturepartnership.eu/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  <a:hlinkClick r:id="rId6"/>
              </a:rPr>
              <a:t>http://www.startup.org.ua/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unnamed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381" y="2931281"/>
            <a:ext cx="4876800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4821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coe_hp_ne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9952" y="4005064"/>
            <a:ext cx="4584576" cy="2548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0" y="692696"/>
            <a:ext cx="8964488" cy="474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Мы регулярно сталкиваемся с проектной деятельностью: это могут быть, например, организация дня рождения или встречи друзей, подготовка выпускной работы или книги, строительство стадиона. Принципиальное отличие проектной деятельности от обычной – уникальность по содержанию решаемых задач и получаемых результатов, а также ограниченность в ресурсах. </a:t>
            </a:r>
            <a:endParaRPr dirty="0"/>
          </a:p>
          <a:p>
            <a:pPr marL="365760" lvl="0" indent="-256032" algn="just" rtl="0">
              <a:spcBef>
                <a:spcPts val="400"/>
              </a:spcBef>
              <a:spcAft>
                <a:spcPts val="0"/>
              </a:spcAft>
              <a:buSzPts val="1360"/>
              <a:buChar char="🞂"/>
            </a:pPr>
            <a:r>
              <a:rPr lang="ru-RU" sz="2000" i="1" dirty="0">
                <a:latin typeface="Times New Roman"/>
                <a:ea typeface="Times New Roman"/>
                <a:cs typeface="Times New Roman"/>
                <a:sym typeface="Times New Roman"/>
              </a:rPr>
              <a:t>Знания, умения и навыки разработки и реализации проектов помогают выжить и добиться успеха, несмотря ни на какие кризисы. И тот, кто развивает у себя способность эффективно управлять проектами, закладывает надежный фундамент своего повседневного успеха.</a:t>
            </a:r>
            <a:endParaRPr dirty="0"/>
          </a:p>
          <a:p>
            <a:pPr marL="365760" lvl="0" indent="-139446" algn="just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Times New Roman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" descr="image00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72" y="4005064"/>
            <a:ext cx="2520280" cy="207207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0" y="692697"/>
            <a:ext cx="8964488" cy="489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0"/>
              <a:buChar char="🞂"/>
            </a:pPr>
            <a:r>
              <a:rPr lang="ru-RU" sz="2029" b="1" dirty="0">
                <a:latin typeface="Times New Roman"/>
                <a:ea typeface="Times New Roman"/>
                <a:cs typeface="Times New Roman"/>
                <a:sym typeface="Times New Roman"/>
              </a:rPr>
              <a:t>Проект</a:t>
            </a:r>
            <a:r>
              <a:rPr lang="ru-RU" sz="2029" dirty="0">
                <a:latin typeface="Times New Roman"/>
                <a:ea typeface="Times New Roman"/>
                <a:cs typeface="Times New Roman"/>
                <a:sym typeface="Times New Roman"/>
              </a:rPr>
              <a:t> – работа, направленная на решение конкретной проблемы, на достижение оптимальным способом заранее запланированного результата. 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Char char="🞂"/>
            </a:pPr>
            <a:r>
              <a:rPr lang="ru-RU" sz="2029" dirty="0">
                <a:latin typeface="Times New Roman"/>
                <a:ea typeface="Times New Roman"/>
                <a:cs typeface="Times New Roman"/>
                <a:sym typeface="Times New Roman"/>
              </a:rPr>
              <a:t>Проект обладает рядом свойственных ему характеристик, определив которые, можно точно сказать, относится ли анализируемый вид деятельности к проектам: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Временность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Порождение уникального результата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Последовательная разработка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Char char="🞂"/>
            </a:pPr>
            <a:r>
              <a:rPr lang="ru-RU" sz="2029" dirty="0">
                <a:latin typeface="Times New Roman"/>
                <a:ea typeface="Times New Roman"/>
                <a:cs typeface="Times New Roman"/>
                <a:sym typeface="Times New Roman"/>
              </a:rPr>
              <a:t>Несмотря на то, что конечный результат выполнения проекта должен быть уникален, он обладает рядом общих с производством характеристик: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Выполняется людьми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Ограничен доступностью ресурсов</a:t>
            </a:r>
            <a:endParaRPr dirty="0"/>
          </a:p>
          <a:p>
            <a:pPr marL="365760" lvl="0" indent="-256031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❑"/>
            </a:pPr>
            <a:r>
              <a:rPr lang="ru-RU" sz="2029" i="1" dirty="0">
                <a:latin typeface="Times New Roman"/>
                <a:ea typeface="Times New Roman"/>
                <a:cs typeface="Times New Roman"/>
                <a:sym typeface="Times New Roman"/>
              </a:rPr>
              <a:t>Планируется, исполняется и управляется</a:t>
            </a:r>
            <a:endParaRPr sz="2029" dirty="0"/>
          </a:p>
          <a:p>
            <a:pPr marL="365760" lvl="0" indent="-174421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85"/>
              <a:buNone/>
            </a:pPr>
            <a:endParaRPr sz="1890" dirty="0"/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395536" y="188640"/>
            <a:ext cx="84969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40"/>
              <a:buFont typeface="Times New Roman"/>
              <a:buNone/>
            </a:pP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>Что такое проект?</a:t>
            </a:r>
            <a:r>
              <a:rPr lang="ru-RU" sz="3690"/>
              <a:t/>
            </a:r>
            <a:br>
              <a:rPr lang="ru-RU" sz="3690"/>
            </a:br>
            <a:endParaRPr sz="3690"/>
          </a:p>
        </p:txBody>
      </p:sp>
      <p:pic>
        <p:nvPicPr>
          <p:cNvPr id="120" name="Google Shape;120;p3" descr="unnam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4610" y="4293096"/>
            <a:ext cx="3521846" cy="232225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 descr="1497162512_b57e601c0016edaa296e416fb2e759a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2924944"/>
            <a:ext cx="6150518" cy="30963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26" name="Google Shape;126;p4"/>
          <p:cNvSpPr txBox="1">
            <a:spLocks noGrp="1"/>
          </p:cNvSpPr>
          <p:nvPr>
            <p:ph type="body" idx="1"/>
          </p:nvPr>
        </p:nvSpPr>
        <p:spPr>
          <a:xfrm>
            <a:off x="0" y="836712"/>
            <a:ext cx="8964488" cy="489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Для творца проект </a:t>
            </a:r>
            <a:r>
              <a:rPr lang="ru-RU" sz="2000" b="1" dirty="0">
                <a:latin typeface="Times New Roman"/>
                <a:ea typeface="Times New Roman"/>
                <a:cs typeface="Times New Roman"/>
                <a:sym typeface="Times New Roman"/>
              </a:rPr>
              <a:t>– это возможность максимального раскрытия своего творческого потенциала. 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Это деятельность, которая позволяет проявить себя индивидуально (индивидуальный проект) или в группе, попробовать свои силы, приложить свои знания, принести пользу, показать публично достигнутый результат. Это деятельность, направленная на решение интересной проблемы, сформулированной самими участниками.</a:t>
            </a:r>
            <a:endParaRPr dirty="0"/>
          </a:p>
          <a:p>
            <a:pPr marL="365760" lvl="0" indent="-139446" algn="just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395536" y="188640"/>
            <a:ext cx="84969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40"/>
              <a:buFont typeface="Times New Roman"/>
              <a:buNone/>
            </a:pP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>Зачем нужен проект?</a:t>
            </a:r>
            <a:r>
              <a:rPr lang="ru-RU" sz="3690"/>
              <a:t/>
            </a:r>
            <a:br>
              <a:rPr lang="ru-RU" sz="3690"/>
            </a:br>
            <a:endParaRPr sz="369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395536" y="2492896"/>
            <a:ext cx="8496944" cy="1512168"/>
          </a:xfrm>
          <a:prstGeom prst="rect">
            <a:avLst/>
          </a:prstGeom>
          <a:solidFill>
            <a:srgbClr val="A7D6E2"/>
          </a:solidFill>
          <a:ln w="55000" cap="flat" cmpd="thickThin">
            <a:solidFill>
              <a:srgbClr val="7CC1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0" y="836712"/>
            <a:ext cx="8964488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Работа над проектом должна начаться не с формулировки конкретного продукта, а с формулировки общей идеи, которую вы хотите решить. После этого стоит переходить к продукту — и не к одному «беспроигрышному» варианту, а к перечню нескольких совершенно разных вариантов продуктов, которые могут быть реализованы в рамках этой общей идеи. </a:t>
            </a:r>
            <a:endParaRPr dirty="0"/>
          </a:p>
          <a:p>
            <a:pPr marL="365760" lvl="0" indent="-256032" algn="just" rtl="0">
              <a:spcBef>
                <a:spcPts val="40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Совет: брать простые жизненные примеры — жизненность идеи очень важна для успеха проекта. Огромное количество проектов умирает, потому что они удовлетворяют выдуманные их создателями потребности. Поэтому чем проще, жизненнее и очевиднее ваша идея, тем больше шансов на то, что созданный в рамках этой идеи продукт имеет шанс на жизнь.</a:t>
            </a:r>
            <a:endParaRPr dirty="0"/>
          </a:p>
          <a:p>
            <a:pPr marL="365760" lvl="0" indent="-139446" algn="l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395536" y="188640"/>
            <a:ext cx="84969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40"/>
              <a:buFont typeface="Times New Roman"/>
              <a:buNone/>
            </a:pP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>Проект начинается с идеи</a:t>
            </a:r>
            <a:r>
              <a:rPr lang="ru-RU" sz="3959"/>
              <a:t/>
            </a:r>
            <a:br>
              <a:rPr lang="ru-RU" sz="3959"/>
            </a:br>
            <a:r>
              <a:rPr lang="ru-RU" sz="3690"/>
              <a:t/>
            </a:r>
            <a:br>
              <a:rPr lang="ru-RU" sz="3690"/>
            </a:br>
            <a:endParaRPr sz="3690"/>
          </a:p>
        </p:txBody>
      </p:sp>
      <p:pic>
        <p:nvPicPr>
          <p:cNvPr id="135" name="Google Shape;135;p5" descr="потенциальная-идея-проекта-9913778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4221088"/>
            <a:ext cx="1944216" cy="24140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36" name="Google Shape;136;p5" descr="biznes-ideya-proekt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7704" y="4221088"/>
            <a:ext cx="2376264" cy="185789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body" idx="1"/>
          </p:nvPr>
        </p:nvSpPr>
        <p:spPr>
          <a:xfrm>
            <a:off x="0" y="836712"/>
            <a:ext cx="8964488" cy="367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ru-RU" sz="2000" b="1" dirty="0">
                <a:latin typeface="Times New Roman"/>
                <a:ea typeface="Times New Roman"/>
                <a:cs typeface="Times New Roman"/>
                <a:sym typeface="Times New Roman"/>
              </a:rPr>
              <a:t>Жизненность.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 Жизненность позволяет надеяться на то, что продукт, который вы будете делать в рамках этой идеи, решает не выдуманную вами задачу, а помогает решать то, с чем сталкивается большинство людей в реальной жизни.</a:t>
            </a:r>
            <a:endParaRPr dirty="0"/>
          </a:p>
          <a:p>
            <a:pPr marL="365760" lvl="0" indent="-256032" algn="just" rtl="0">
              <a:spcBef>
                <a:spcPts val="40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ru-RU" sz="2000" b="1" dirty="0">
                <a:latin typeface="Times New Roman"/>
                <a:ea typeface="Times New Roman"/>
                <a:cs typeface="Times New Roman"/>
                <a:sym typeface="Times New Roman"/>
              </a:rPr>
              <a:t>Низкая степень сомнительности. 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Чем от более очевидного соображения вы будете отталкиваться, тем выше вероятность того, что получившийся в итоге продукт будет действительно нужен хоть кому-то. </a:t>
            </a:r>
            <a:endParaRPr dirty="0"/>
          </a:p>
          <a:p>
            <a:pPr marL="365760" lvl="0" indent="-256032" algn="just" rtl="0">
              <a:spcBef>
                <a:spcPts val="40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ru-RU" sz="2000" b="1" dirty="0">
                <a:latin typeface="Times New Roman"/>
                <a:ea typeface="Times New Roman"/>
                <a:cs typeface="Times New Roman"/>
                <a:sym typeface="Times New Roman"/>
              </a:rPr>
              <a:t>Достаточное количество различных способов ее реализации.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 Уровень обобщения поможет попробовать несколько вариантов продуктов, оставаясь в рамках общей идеи, одного проекта, а не метаться от одного неудавшегося проекта к другому.</a:t>
            </a:r>
            <a:endParaRPr dirty="0"/>
          </a:p>
          <a:p>
            <a:pPr marL="365760" lvl="0" indent="-139446" algn="l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395536" y="188640"/>
            <a:ext cx="84969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40"/>
              <a:buFont typeface="Times New Roman"/>
              <a:buNone/>
            </a:pP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>Признаки хорошей идеи</a:t>
            </a:r>
            <a:r>
              <a:rPr lang="ru-RU" sz="3959"/>
              <a:t/>
            </a:r>
            <a:br>
              <a:rPr lang="ru-RU" sz="3959"/>
            </a:br>
            <a:r>
              <a:rPr lang="ru-RU" sz="3690"/>
              <a:t/>
            </a:r>
            <a:br>
              <a:rPr lang="ru-RU" sz="3690"/>
            </a:br>
            <a:endParaRPr sz="3690"/>
          </a:p>
        </p:txBody>
      </p:sp>
      <p:pic>
        <p:nvPicPr>
          <p:cNvPr id="143" name="Google Shape;143;p6" descr="134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1960" y="4172302"/>
            <a:ext cx="3672408" cy="24283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1700808"/>
            <a:ext cx="9144000" cy="3384376"/>
          </a:xfrm>
          <a:prstGeom prst="frame">
            <a:avLst>
              <a:gd name="adj1" fmla="val 12500"/>
            </a:avLst>
          </a:prstGeom>
          <a:solidFill>
            <a:srgbClr val="D3E9F0"/>
          </a:solidFill>
          <a:ln w="55000" cap="flat" cmpd="thickThin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0" y="836712"/>
            <a:ext cx="8964488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700"/>
              <a:buChar char="🞂"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Как понять, что проект, который вы придумали, стоит реализации?</a:t>
            </a:r>
            <a:endParaRPr dirty="0"/>
          </a:p>
          <a:p>
            <a:pPr marL="566928" lvl="0" indent="-457200" algn="just" rtl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ru-RU" sz="2500" dirty="0">
                <a:latin typeface="Times New Roman"/>
                <a:ea typeface="Times New Roman"/>
                <a:cs typeface="Times New Roman"/>
                <a:sym typeface="Times New Roman"/>
              </a:rPr>
              <a:t>Необходимо ответить на следующие вопросы:</a:t>
            </a:r>
            <a:endParaRPr dirty="0"/>
          </a:p>
          <a:p>
            <a:pPr marL="566928" lvl="0" indent="-457200" algn="l" rtl="0">
              <a:spcBef>
                <a:spcPts val="400"/>
              </a:spcBef>
              <a:spcAft>
                <a:spcPts val="0"/>
              </a:spcAft>
              <a:buSzPts val="1700"/>
              <a:buFont typeface="Lucida Sans"/>
              <a:buAutoNum type="arabicPeriod"/>
            </a:pPr>
            <a:r>
              <a:rPr lang="ru-RU" sz="2500" b="1" i="1" dirty="0">
                <a:solidFill>
                  <a:srgbClr val="296C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Кто ваши конкуренты?</a:t>
            </a:r>
            <a:endParaRPr sz="2500" b="1" dirty="0">
              <a:solidFill>
                <a:srgbClr val="296C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0" indent="-457200" algn="l" rtl="0">
              <a:spcBef>
                <a:spcPts val="400"/>
              </a:spcBef>
              <a:spcAft>
                <a:spcPts val="0"/>
              </a:spcAft>
              <a:buSzPts val="1700"/>
              <a:buFont typeface="Lucida Sans"/>
              <a:buAutoNum type="arabicPeriod"/>
            </a:pPr>
            <a:r>
              <a:rPr lang="ru-RU" sz="2500" b="1" i="1" dirty="0">
                <a:solidFill>
                  <a:srgbClr val="296C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Актуален ли ваш проект?</a:t>
            </a:r>
            <a:endParaRPr sz="2500" b="1" dirty="0">
              <a:solidFill>
                <a:srgbClr val="296C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0" indent="-457200" algn="l" rtl="0">
              <a:spcBef>
                <a:spcPts val="400"/>
              </a:spcBef>
              <a:spcAft>
                <a:spcPts val="0"/>
              </a:spcAft>
              <a:buSzPts val="1700"/>
              <a:buFont typeface="Lucida Sans"/>
              <a:buAutoNum type="arabicPeriod"/>
            </a:pPr>
            <a:r>
              <a:rPr lang="ru-RU" sz="2500" b="1" i="1" dirty="0">
                <a:solidFill>
                  <a:srgbClr val="296C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Правильное ли время вы выбрали для проекта?</a:t>
            </a:r>
            <a:endParaRPr sz="2500" b="1" dirty="0">
              <a:solidFill>
                <a:srgbClr val="296C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0" indent="-457200" algn="l" rtl="0">
              <a:spcBef>
                <a:spcPts val="400"/>
              </a:spcBef>
              <a:spcAft>
                <a:spcPts val="0"/>
              </a:spcAft>
              <a:buSzPts val="1700"/>
              <a:buFont typeface="Lucida Sans"/>
              <a:buAutoNum type="arabicPeriod"/>
            </a:pPr>
            <a:r>
              <a:rPr lang="ru-RU" sz="2500" b="1" i="1" dirty="0">
                <a:solidFill>
                  <a:srgbClr val="296C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кого вы делаете проект? Кто его целевая аудитория?</a:t>
            </a:r>
            <a:endParaRPr sz="2500" b="1" dirty="0">
              <a:solidFill>
                <a:srgbClr val="296C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6928" lvl="0" indent="-457200" algn="l" rtl="0">
              <a:spcBef>
                <a:spcPts val="400"/>
              </a:spcBef>
              <a:spcAft>
                <a:spcPts val="0"/>
              </a:spcAft>
              <a:buSzPts val="1700"/>
              <a:buFont typeface="Lucida Sans"/>
              <a:buAutoNum type="arabicPeriod"/>
            </a:pPr>
            <a:r>
              <a:rPr lang="ru-RU" sz="2500" b="1" i="1" dirty="0">
                <a:solidFill>
                  <a:srgbClr val="296C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ваш проект будет отличаться от конкурентов?</a:t>
            </a:r>
            <a:endParaRPr sz="2500" b="1" dirty="0">
              <a:solidFill>
                <a:srgbClr val="296C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139446" algn="l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23528" y="188640"/>
            <a:ext cx="84969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  <a:buFont typeface="Lucida Sans"/>
              <a:buNone/>
            </a:pPr>
            <a:r>
              <a:rPr lang="ru-RU" sz="3959"/>
              <a:t/>
            </a:r>
            <a:br>
              <a:rPr lang="ru-RU" sz="3959"/>
            </a:br>
            <a:r>
              <a:rPr lang="ru-RU" sz="3959"/>
              <a:t/>
            </a:r>
            <a:br>
              <a:rPr lang="ru-RU" sz="3959"/>
            </a:br>
            <a:r>
              <a:rPr lang="ru-RU" sz="3959"/>
              <a:t/>
            </a:r>
            <a:br>
              <a:rPr lang="ru-RU" sz="3959"/>
            </a:br>
            <a:r>
              <a:rPr lang="ru-RU" sz="4140">
                <a:latin typeface="Times New Roman"/>
                <a:ea typeface="Times New Roman"/>
                <a:cs typeface="Times New Roman"/>
                <a:sym typeface="Times New Roman"/>
              </a:rPr>
              <a:t>Оцениваем идею проекта</a:t>
            </a:r>
            <a:r>
              <a:rPr lang="ru-RU" sz="3959"/>
              <a:t/>
            </a:r>
            <a:br>
              <a:rPr lang="ru-RU" sz="3959"/>
            </a:br>
            <a:r>
              <a:rPr lang="ru-RU" sz="3959"/>
              <a:t/>
            </a:r>
            <a:br>
              <a:rPr lang="ru-RU" sz="3959"/>
            </a:br>
            <a:r>
              <a:rPr lang="ru-RU" sz="3690"/>
              <a:t/>
            </a:r>
            <a:br>
              <a:rPr lang="ru-RU" sz="3690"/>
            </a:br>
            <a:endParaRPr sz="3690"/>
          </a:p>
        </p:txBody>
      </p:sp>
      <p:pic>
        <p:nvPicPr>
          <p:cNvPr id="151" name="Google Shape;151;p7" descr="8b88a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016" y="5157192"/>
            <a:ext cx="3122712" cy="15249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body" idx="1"/>
          </p:nvPr>
        </p:nvSpPr>
        <p:spPr>
          <a:xfrm>
            <a:off x="-79259" y="1268760"/>
            <a:ext cx="5328592" cy="57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Вообще,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генерация идей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– это сложнейший процесс, она является неотъемлемой частью практической и творческой деятельности людей. С их помощью создаются новые полезные объекты или уничтожаются вредные, а также модифицируются уже существующие. Идеи помогают достичь поставленных целей на пути развития личности или целого коллектива.</a:t>
            </a:r>
            <a:endParaRPr sz="2000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65760" lvl="0" indent="-169671" algn="l" rtl="0">
              <a:spcBef>
                <a:spcPts val="400"/>
              </a:spcBef>
              <a:spcAft>
                <a:spcPts val="0"/>
              </a:spcAft>
              <a:buSzPts val="1360"/>
              <a:buNone/>
            </a:pPr>
            <a:endParaRPr sz="2000" dirty="0"/>
          </a:p>
        </p:txBody>
      </p:sp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467544" y="188640"/>
            <a:ext cx="82296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Генерация идей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4197" y="3502854"/>
            <a:ext cx="3502722" cy="295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60875">
            <a:off x="6028382" y="705526"/>
            <a:ext cx="2286265" cy="228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-1" y="1195754"/>
            <a:ext cx="8904849" cy="504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«Мозговой </a:t>
            </a: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штурм»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lvl="0" indent="-256032" algn="just" rtl="0">
              <a:spcBef>
                <a:spcPts val="0"/>
              </a:spcBef>
              <a:spcAft>
                <a:spcPts val="0"/>
              </a:spcAft>
              <a:buSzPts val="1360"/>
              <a:buChar char="🞂"/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Мозговой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штурм на сегодняшний день является наиболее распространенным методом поиска решений в группе. Он позволяет за короткое время сгенерировать большое количество идей, которые в дальнейшем подвергаются оценке. «</a:t>
            </a:r>
            <a:r>
              <a:rPr lang="ru-RU" sz="2000" dirty="0" err="1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Брейншторм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» предполагает групповую работу, однако ничто не мешает проводить его в одиночку.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Важно создать </a:t>
            </a: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доверительную атмосферу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, стимулирующую работу воображения и мысли, когда обмениваются идеями, не пытаясь изменить точку зрения другого человека и не вступая в неприятные споры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.</a:t>
            </a:r>
            <a:endParaRPr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0" y="116632"/>
            <a:ext cx="9144000" cy="8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Lucida Sans"/>
              <a:buNone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Методы генерации идей. </a:t>
            </a:r>
            <a:br>
              <a:rPr lang="ru-RU" sz="4000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Основные методы</a:t>
            </a:r>
            <a:endParaRPr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3525" y="4192172"/>
            <a:ext cx="3981105" cy="2349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Открытая">
  <a:themeElements>
    <a:clrScheme name="Солнцестояние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1165</Words>
  <Application>Microsoft Office PowerPoint</Application>
  <PresentationFormat>Экран (4:3)</PresentationFormat>
  <Paragraphs>117</Paragraphs>
  <Slides>19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Открытая</vt:lpstr>
      <vt:lpstr>Определение идеи проекта.  Образ продукта проекта </vt:lpstr>
      <vt:lpstr>Введение</vt:lpstr>
      <vt:lpstr> Что такое проект? </vt:lpstr>
      <vt:lpstr> Зачем нужен проект? </vt:lpstr>
      <vt:lpstr>  Проект начинается с идеи  </vt:lpstr>
      <vt:lpstr>  Признаки хорошей идеи  </vt:lpstr>
      <vt:lpstr>   Оцениваем идею проекта   </vt:lpstr>
      <vt:lpstr>Генерация идей</vt:lpstr>
      <vt:lpstr>Методы генерации идей.  Основные методы</vt:lpstr>
      <vt:lpstr>Метод «Brainwriting» </vt:lpstr>
      <vt:lpstr>Метод «Шесть шляп» </vt:lpstr>
      <vt:lpstr>Метод «Синектика»</vt:lpstr>
      <vt:lpstr>Методы генерации идей.  Другие методы</vt:lpstr>
      <vt:lpstr>Образ продукта проекта </vt:lpstr>
      <vt:lpstr>Образ продукта</vt:lpstr>
      <vt:lpstr>Пример шаблона «Образ продукта»</vt:lpstr>
      <vt:lpstr>Использование образа продукта</vt:lpstr>
      <vt:lpstr>Заключение</vt:lpstr>
      <vt:lpstr>Источники: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Определение идеи проекта.  Образ продукта проекта </dc:title>
  <dc:creator>пк</dc:creator>
  <cp:lastModifiedBy>пк</cp:lastModifiedBy>
  <cp:revision>10</cp:revision>
  <dcterms:created xsi:type="dcterms:W3CDTF">2020-06-08T09:56:55Z</dcterms:created>
  <dcterms:modified xsi:type="dcterms:W3CDTF">2020-06-22T04:34:45Z</dcterms:modified>
</cp:coreProperties>
</file>